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4C78"/>
    <a:srgbClr val="B21E92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93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29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017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69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340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68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78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4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3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568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09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6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2782B-BC4D-4F11-95AC-73B340A7CEE0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22866-3C2C-418D-904E-6D8B39FFBC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684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06608" y="3051869"/>
            <a:ext cx="6124575" cy="2339102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prstTxWarp prst="textArchUp">
              <a:avLst/>
            </a:prstTxWarp>
            <a:spAutoFit/>
            <a:scene3d>
              <a:camera prst="perspectiveAbove" fov="0">
                <a:rot lat="21000000" lon="600000" rev="0"/>
              </a:camera>
              <a:lightRig rig="balanced" dir="t"/>
            </a:scene3d>
            <a:sp3d extrusionH="57150" prstMaterial="plastic">
              <a:bevelT w="57150" h="38100" prst="artDeco"/>
              <a:bevelB w="50800" h="38100" prst="riblet"/>
            </a:sp3d>
          </a:bodyPr>
          <a:lstStyle/>
          <a:p>
            <a:pPr algn="ctr"/>
            <a:r>
              <a:rPr lang="en-US" sz="8800" b="1" dirty="0" smtClean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glow rad="63500">
                    <a:schemeClr val="accent6">
                      <a:satMod val="175000"/>
                      <a:alpha val="5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Crop Production</a:t>
            </a:r>
          </a:p>
          <a:p>
            <a:pPr algn="ctr"/>
            <a:r>
              <a:rPr lang="en-US" sz="7200" b="1" dirty="0" smtClean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00B050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Analysis </a:t>
            </a:r>
            <a:r>
              <a:rPr lang="en-US" sz="7200" b="1" dirty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00B050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I</a:t>
            </a:r>
            <a:r>
              <a:rPr lang="en-US" sz="7200" b="1" dirty="0" smtClean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00B050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n India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382124" y="5666379"/>
            <a:ext cx="2809876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Right"/>
              <a:lightRig rig="threePt" dir="t"/>
            </a:scene3d>
            <a:sp3d extrusionH="57150">
              <a:bevelT w="57150" h="38100" prst="artDeco"/>
            </a:sp3d>
          </a:bodyPr>
          <a:lstStyle/>
          <a:p>
            <a:pPr algn="ctr"/>
            <a:r>
              <a:rPr lang="en-US" sz="36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78000">
                      <a:schemeClr val="tx1"/>
                    </a:gs>
                    <a:gs pos="100000">
                      <a:schemeClr val="bg1">
                        <a:lumMod val="93000"/>
                        <a:lumOff val="7000"/>
                      </a:schemeClr>
                    </a:gs>
                  </a:gsLst>
                  <a:lin ang="5400000"/>
                </a:gradFill>
              </a:rPr>
              <a:t>Presented by  Mr Bhupesh</a:t>
            </a:r>
            <a:endParaRPr lang="en-US" sz="36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78000">
                    <a:schemeClr val="tx1"/>
                  </a:gs>
                  <a:gs pos="100000">
                    <a:schemeClr val="bg1">
                      <a:lumMod val="93000"/>
                      <a:lumOff val="7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3" name="relaxing-birds-and-piano-music-13715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039" y="6257835"/>
            <a:ext cx="487363" cy="48736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 rot="10800000" flipH="1" flipV="1">
            <a:off x="4153989" y="3724227"/>
            <a:ext cx="40146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ln w="13462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glow rad="635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Year 1997 -2015</a:t>
            </a:r>
            <a:endParaRPr lang="en-US" sz="4400" b="1" dirty="0">
              <a:ln w="13462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59667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6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73233" y="1242118"/>
            <a:ext cx="6404092" cy="3046988"/>
          </a:xfrm>
          <a:prstGeom prst="rect">
            <a:avLst/>
          </a:prstGeom>
          <a:noFill/>
          <a:scene3d>
            <a:camera prst="obliqueTopRight"/>
            <a:lightRig rig="threePt" dir="t"/>
          </a:scene3d>
        </p:spPr>
        <p:txBody>
          <a:bodyPr wrap="square" rtlCol="0">
            <a:spAutoFit/>
            <a:scene3d>
              <a:camera prst="obliqueTopRight"/>
              <a:lightRig rig="balanced" dir="t"/>
            </a:scene3d>
            <a:sp3d extrusionH="57150" prstMaterial="plastic">
              <a:bevelT w="57150" h="38100" prst="artDeco"/>
              <a:bevelB w="50800" h="38100" prst="riblet"/>
            </a:sp3d>
          </a:bodyPr>
          <a:lstStyle/>
          <a:p>
            <a:pPr algn="ctr"/>
            <a:r>
              <a:rPr lang="en-US" sz="9600" b="1" dirty="0" smtClean="0">
                <a:ln w="13462" cap="flat">
                  <a:solidFill>
                    <a:schemeClr val="tx1"/>
                  </a:solidFill>
                  <a:prstDash val="solid"/>
                </a:ln>
                <a:gradFill>
                  <a:gsLst>
                    <a:gs pos="51000">
                      <a:srgbClr val="00B050"/>
                    </a:gs>
                    <a:gs pos="63000">
                      <a:srgbClr val="FF0000"/>
                    </a:gs>
                    <a:gs pos="100000">
                      <a:srgbClr val="00B050"/>
                    </a:gs>
                    <a:gs pos="18000">
                      <a:srgbClr val="FF0000"/>
                    </a:gs>
                  </a:gsLst>
                  <a:path path="circle">
                    <a:fillToRect l="100000" t="100000"/>
                  </a:path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Thank</a:t>
            </a:r>
          </a:p>
          <a:p>
            <a:pPr algn="ctr"/>
            <a:r>
              <a:rPr lang="en-US" sz="9600" b="1" dirty="0" smtClean="0">
                <a:ln w="13462" cap="flat">
                  <a:solidFill>
                    <a:schemeClr val="tx1"/>
                  </a:solidFill>
                  <a:prstDash val="solid"/>
                </a:ln>
                <a:gradFill>
                  <a:gsLst>
                    <a:gs pos="51000">
                      <a:srgbClr val="00B050"/>
                    </a:gs>
                    <a:gs pos="63000">
                      <a:srgbClr val="FF0000"/>
                    </a:gs>
                    <a:gs pos="100000">
                      <a:srgbClr val="00B050"/>
                    </a:gs>
                    <a:gs pos="18000">
                      <a:srgbClr val="FF0000"/>
                    </a:gs>
                  </a:gsLst>
                  <a:path path="circle">
                    <a:fillToRect l="100000" t="100000"/>
                  </a:path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55000" endA="300" endPos="45500" dir="5400000" sy="-100000" algn="bl" rotWithShape="0"/>
                </a:effectLst>
              </a:rPr>
              <a:t> you!</a:t>
            </a:r>
            <a:endParaRPr lang="en-US" sz="8000" b="1" dirty="0" smtClean="0">
              <a:ln w="13462" cap="flat">
                <a:solidFill>
                  <a:schemeClr val="tx1"/>
                </a:solidFill>
                <a:prstDash val="solid"/>
              </a:ln>
              <a:gradFill>
                <a:gsLst>
                  <a:gs pos="51000">
                    <a:srgbClr val="00B050"/>
                  </a:gs>
                  <a:gs pos="63000">
                    <a:srgbClr val="FF0000"/>
                  </a:gs>
                  <a:gs pos="100000">
                    <a:srgbClr val="00B050"/>
                  </a:gs>
                  <a:gs pos="18000">
                    <a:srgbClr val="FF0000"/>
                  </a:gs>
                </a:gsLst>
                <a:path path="circle">
                  <a:fillToRect l="100000" t="100000"/>
                </a:path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777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-523876" y="0"/>
            <a:ext cx="6124575" cy="233910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Above" fov="900000">
                <a:rot lat="21000000" lon="600000" rev="0"/>
              </a:camera>
              <a:lightRig rig="balanced" dir="t"/>
            </a:scene3d>
            <a:sp3d extrusionH="57150" prstMaterial="plastic">
              <a:bevelT w="57150" h="38100" prst="artDeco"/>
              <a:bevelB w="50800" h="38100" prst="riblet"/>
            </a:sp3d>
          </a:bodyPr>
          <a:lstStyle/>
          <a:p>
            <a:pPr algn="ctr"/>
            <a:r>
              <a:rPr lang="en-US" sz="8000" b="1" dirty="0" smtClean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glow rad="63500">
                    <a:schemeClr val="accent6">
                      <a:satMod val="175000"/>
                      <a:alpha val="5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Content</a:t>
            </a:r>
          </a:p>
          <a:p>
            <a:pPr algn="ctr"/>
            <a:endParaRPr lang="en-US" sz="6600" b="1" dirty="0" smtClean="0">
              <a:ln w="13462" cap="flat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4350" y="1571625"/>
            <a:ext cx="83058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 smtClean="0"/>
              <a:t>Introduction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 smtClean="0"/>
              <a:t>Objective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 smtClean="0"/>
              <a:t>Main KPIs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 smtClean="0"/>
              <a:t>My Design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 smtClean="0"/>
              <a:t>Dashboard with Video formatting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 smtClean="0"/>
              <a:t>Technology Use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 smtClean="0"/>
              <a:t>Conclusion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0" y="1247775"/>
            <a:ext cx="12192000" cy="1905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482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95549" y="-76200"/>
            <a:ext cx="6124575" cy="233910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Above" fov="900000">
                <a:rot lat="21000000" lon="600000" rev="0"/>
              </a:camera>
              <a:lightRig rig="balanced" dir="t"/>
            </a:scene3d>
            <a:sp3d extrusionH="57150" prstMaterial="plastic">
              <a:bevelT w="57150" h="38100" prst="artDeco"/>
              <a:bevelB w="50800" h="38100" prst="riblet"/>
            </a:sp3d>
          </a:bodyPr>
          <a:lstStyle/>
          <a:p>
            <a:pPr algn="ctr"/>
            <a:r>
              <a:rPr lang="en-US" sz="8000" b="1" dirty="0" smtClean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glow rad="63500">
                    <a:schemeClr val="accent6">
                      <a:satMod val="175000"/>
                      <a:alpha val="5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Introduction</a:t>
            </a:r>
          </a:p>
          <a:p>
            <a:pPr algn="ctr"/>
            <a:endParaRPr lang="en-US" sz="6600" b="1" dirty="0" smtClean="0">
              <a:ln w="13462" cap="flat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47775"/>
            <a:ext cx="12192000" cy="1905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95275" y="1495424"/>
            <a:ext cx="115538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/>
              <a:t> </a:t>
            </a:r>
            <a:r>
              <a:rPr lang="en-US" sz="2400" dirty="0" smtClean="0"/>
              <a:t>Agricultural economics began in the 19</a:t>
            </a:r>
            <a:r>
              <a:rPr lang="en-US" sz="2400" baseline="30000" dirty="0" smtClean="0"/>
              <a:t>th</a:t>
            </a:r>
            <a:r>
              <a:rPr lang="en-US" sz="2400" dirty="0" smtClean="0"/>
              <a:t> century as a way to apply economic priniciples 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and research methods to crop production and livestock management 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Crop production is a branch of agriculture that deals with growing crops for use as food 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 and fiber 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/>
              <a:t> </a:t>
            </a:r>
            <a:r>
              <a:rPr lang="en-US" sz="2400" dirty="0" smtClean="0"/>
              <a:t>Crop production includes grains ,cotton ,tobacco ,fruits ,vegetables ,nuts and plants.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All living organisms require food .</a:t>
            </a:r>
          </a:p>
          <a:p>
            <a:r>
              <a:rPr lang="en-US" sz="2400" dirty="0" smtClean="0"/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5502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57449" y="-190500"/>
            <a:ext cx="6124575" cy="233910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Above" fov="900000">
                <a:rot lat="21000000" lon="600000" rev="0"/>
              </a:camera>
              <a:lightRig rig="balanced" dir="t"/>
            </a:scene3d>
            <a:sp3d extrusionH="57150" prstMaterial="plastic">
              <a:bevelT w="57150" h="38100" prst="artDeco"/>
              <a:bevelB w="50800" h="38100" prst="riblet"/>
            </a:sp3d>
          </a:bodyPr>
          <a:lstStyle/>
          <a:p>
            <a:pPr algn="ctr"/>
            <a:r>
              <a:rPr lang="en-US" sz="8000" b="1" dirty="0" smtClean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glow rad="63500">
                    <a:schemeClr val="accent6">
                      <a:satMod val="175000"/>
                      <a:alpha val="5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Objective</a:t>
            </a:r>
          </a:p>
          <a:p>
            <a:pPr algn="ctr"/>
            <a:endParaRPr lang="en-US" sz="6600" b="1" dirty="0" smtClean="0">
              <a:ln w="13462" cap="flat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47775"/>
            <a:ext cx="12192000" cy="1905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00050" y="1485899"/>
            <a:ext cx="1144905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Agriculture business domain, as a vital part of the overall supply chain, </a:t>
            </a:r>
            <a:r>
              <a:rPr lang="en-US" sz="2400" dirty="0" smtClean="0"/>
              <a:t>is </a:t>
            </a:r>
            <a:r>
              <a:rPr lang="en-US" sz="2400" dirty="0"/>
              <a:t>expected to </a:t>
            </a:r>
          </a:p>
          <a:p>
            <a:r>
              <a:rPr lang="en-US" sz="2400" dirty="0" smtClean="0"/>
              <a:t>highly </a:t>
            </a:r>
            <a:r>
              <a:rPr lang="en-US" sz="2400" dirty="0"/>
              <a:t>evolve in the upcoming years via the developments, which </a:t>
            </a:r>
            <a:r>
              <a:rPr lang="en-US" sz="2400" dirty="0" smtClean="0"/>
              <a:t>are </a:t>
            </a:r>
            <a:r>
              <a:rPr lang="en-US" sz="2400" dirty="0"/>
              <a:t>taking place on the </a:t>
            </a:r>
          </a:p>
          <a:p>
            <a:r>
              <a:rPr lang="en-US" sz="2400" dirty="0" smtClean="0"/>
              <a:t>side </a:t>
            </a:r>
            <a:r>
              <a:rPr lang="en-US" sz="2400" dirty="0"/>
              <a:t>of the Future Internet. This paper presents a </a:t>
            </a:r>
            <a:r>
              <a:rPr lang="en-US" sz="2400" dirty="0" smtClean="0"/>
              <a:t>novel </a:t>
            </a:r>
            <a:r>
              <a:rPr lang="en-US" sz="2400" dirty="0"/>
              <a:t>Business-to-Business collaboration </a:t>
            </a:r>
          </a:p>
          <a:p>
            <a:r>
              <a:rPr lang="en-US" sz="2400" dirty="0" smtClean="0"/>
              <a:t>platform </a:t>
            </a:r>
            <a:r>
              <a:rPr lang="en-US" sz="2400" dirty="0"/>
              <a:t>from the </a:t>
            </a:r>
            <a:r>
              <a:rPr lang="en-US" sz="2400" dirty="0" smtClean="0"/>
              <a:t>agri -</a:t>
            </a:r>
            <a:r>
              <a:rPr lang="en-US" sz="2400" dirty="0"/>
              <a:t>food sector perspective</a:t>
            </a:r>
            <a:r>
              <a:rPr lang="en-US" sz="2400" dirty="0" smtClean="0"/>
              <a:t>,</a:t>
            </a:r>
            <a:r>
              <a:rPr lang="en-US" sz="2400" dirty="0"/>
              <a:t> which aims to facilitate the collaboration </a:t>
            </a:r>
            <a:r>
              <a:rPr lang="en-US" sz="2400" dirty="0" smtClean="0"/>
              <a:t> </a:t>
            </a:r>
            <a:r>
              <a:rPr lang="en-US" sz="2400" dirty="0"/>
              <a:t>of numerous stakeholders belonging </a:t>
            </a:r>
            <a:r>
              <a:rPr lang="en-US" sz="2400" dirty="0" smtClean="0"/>
              <a:t>to </a:t>
            </a:r>
            <a:r>
              <a:rPr lang="en-US" sz="2400" dirty="0"/>
              <a:t>associated business domains, in an effective and flexible manner.</a:t>
            </a:r>
          </a:p>
          <a:p>
            <a:r>
              <a:rPr lang="en-US" sz="2400" dirty="0"/>
              <a:t>This dataset provides a huge amount of information on crop production in India</a:t>
            </a:r>
          </a:p>
          <a:p>
            <a:r>
              <a:rPr lang="en-US" sz="2400" dirty="0"/>
              <a:t>ranging from several years. Based on the Information the ultimate goal would be to</a:t>
            </a:r>
          </a:p>
          <a:p>
            <a:r>
              <a:rPr lang="en-US" sz="2400" dirty="0"/>
              <a:t>predict crop production and find important insights highlighting key indicators and</a:t>
            </a:r>
          </a:p>
          <a:p>
            <a:r>
              <a:rPr lang="en-US" sz="2400" dirty="0"/>
              <a:t>metrics that influence crop production.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43255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828924" y="-114300"/>
            <a:ext cx="6124575" cy="233910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Above" fov="900000">
                <a:rot lat="21000000" lon="600000" rev="0"/>
              </a:camera>
              <a:lightRig rig="balanced" dir="t"/>
            </a:scene3d>
            <a:sp3d extrusionH="57150" prstMaterial="plastic">
              <a:bevelT w="57150" h="38100" prst="artDeco"/>
              <a:bevelB w="50800" h="38100" prst="riblet"/>
            </a:sp3d>
          </a:bodyPr>
          <a:lstStyle/>
          <a:p>
            <a:pPr algn="ctr"/>
            <a:r>
              <a:rPr lang="en-US" sz="8000" b="1" dirty="0" smtClean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glow rad="63500">
                    <a:schemeClr val="accent6">
                      <a:satMod val="175000"/>
                      <a:alpha val="5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Main KPIs</a:t>
            </a:r>
          </a:p>
          <a:p>
            <a:pPr algn="ctr"/>
            <a:endParaRPr lang="en-US" sz="6600" b="1" dirty="0" smtClean="0">
              <a:ln w="13462" cap="flat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47775"/>
            <a:ext cx="12192000" cy="1905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57175" y="1476376"/>
            <a:ext cx="989647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Total Production : </a:t>
            </a: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Sum of all Crop </a:t>
            </a:r>
          </a:p>
          <a:p>
            <a:endParaRPr lang="en-US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800" dirty="0" smtClean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Highest Production State : </a:t>
            </a:r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Growth of Crop Production by state</a:t>
            </a:r>
            <a:endParaRPr lang="en-US" sz="28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4715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8216" y="-312308"/>
            <a:ext cx="6124575" cy="233910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Above" fov="900000">
                <a:rot lat="21000000" lon="600000" rev="0"/>
              </a:camera>
              <a:lightRig rig="balanced" dir="t"/>
            </a:scene3d>
            <a:sp3d extrusionH="57150" prstMaterial="plastic">
              <a:bevelT w="57150" h="38100" prst="artDeco"/>
              <a:bevelB w="50800" h="38100" prst="riblet"/>
            </a:sp3d>
          </a:bodyPr>
          <a:lstStyle/>
          <a:p>
            <a:pPr algn="ctr"/>
            <a:r>
              <a:rPr lang="en-US" sz="8000" b="1" dirty="0" smtClean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glow rad="63500">
                    <a:schemeClr val="accent6">
                      <a:satMod val="175000"/>
                      <a:alpha val="5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My Design</a:t>
            </a:r>
          </a:p>
          <a:p>
            <a:pPr algn="ctr"/>
            <a:endParaRPr lang="en-US" sz="6600" b="1" dirty="0" smtClean="0">
              <a:ln w="13462" cap="flat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995226"/>
            <a:ext cx="12192000" cy="1905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816" y="4533239"/>
            <a:ext cx="3123984" cy="23247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714" y="4500716"/>
            <a:ext cx="2875674" cy="23415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66" y="1078111"/>
            <a:ext cx="3066445" cy="24018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566" y="1072601"/>
            <a:ext cx="2847886" cy="777307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3276816" y="3592613"/>
            <a:ext cx="3172461" cy="92333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en-US" dirty="0" smtClean="0"/>
              <a:t>We can determine Sum of Production by Crop_Year with Clustered Column Chart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400800" y="3592613"/>
            <a:ext cx="3172461" cy="92333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en-US" dirty="0" smtClean="0"/>
              <a:t>We can determine Sum of Area by State_name with Ribbon Chart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3607889" y="1849910"/>
            <a:ext cx="3172461" cy="6463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en-US" dirty="0" smtClean="0"/>
              <a:t>We can determine Specific Season and Year  by Slicer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3607890" y="2651987"/>
            <a:ext cx="3172461" cy="92333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en-US" dirty="0" smtClean="0"/>
              <a:t>We can determine Sum of Production by district_name with Clustered Column Chart</a:t>
            </a:r>
            <a:endParaRPr lang="en-US" dirty="0"/>
          </a:p>
        </p:txBody>
      </p:sp>
      <p:cxnSp>
        <p:nvCxnSpPr>
          <p:cNvPr id="46" name="Elbow Connector 45"/>
          <p:cNvCxnSpPr>
            <a:endCxn id="44" idx="1"/>
          </p:cNvCxnSpPr>
          <p:nvPr/>
        </p:nvCxnSpPr>
        <p:spPr>
          <a:xfrm>
            <a:off x="3161211" y="2717074"/>
            <a:ext cx="446679" cy="39657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/>
          <p:cNvCxnSpPr>
            <a:stCxn id="8" idx="1"/>
          </p:cNvCxnSpPr>
          <p:nvPr/>
        </p:nvCxnSpPr>
        <p:spPr>
          <a:xfrm rot="10800000" flipV="1">
            <a:off x="3689920" y="1461254"/>
            <a:ext cx="237647" cy="369553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3389" y="4500716"/>
            <a:ext cx="2887432" cy="2357284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9573261" y="3568738"/>
            <a:ext cx="2617560" cy="92333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en-US" dirty="0" smtClean="0"/>
              <a:t>We can determine Sum of Production by Crop With Clustered Bar Chart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452" y="1072600"/>
            <a:ext cx="4153260" cy="2533403"/>
          </a:xfrm>
          <a:prstGeom prst="rect">
            <a:avLst/>
          </a:prstGeom>
        </p:spPr>
      </p:pic>
      <p:cxnSp>
        <p:nvCxnSpPr>
          <p:cNvPr id="12" name="Elbow Connector 11"/>
          <p:cNvCxnSpPr/>
          <p:nvPr/>
        </p:nvCxnSpPr>
        <p:spPr>
          <a:xfrm>
            <a:off x="10850880" y="1567543"/>
            <a:ext cx="722811" cy="263264"/>
          </a:xfrm>
          <a:prstGeom prst="bentConnector3">
            <a:avLst>
              <a:gd name="adj1" fmla="val 10060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928712" y="1830807"/>
            <a:ext cx="1263288" cy="15696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We can determine Sum of Production by State With Map</a:t>
            </a:r>
            <a:endParaRPr lang="en-US" sz="16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606595"/>
            <a:ext cx="3230788" cy="225140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58327" y="3594077"/>
            <a:ext cx="3172461" cy="92333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en-US" dirty="0" smtClean="0"/>
              <a:t>We can determine Sum of Production by </a:t>
            </a:r>
            <a:r>
              <a:rPr lang="en-US" dirty="0" smtClean="0"/>
              <a:t>District Name</a:t>
            </a:r>
            <a:r>
              <a:rPr lang="en-US" dirty="0" smtClean="0"/>
              <a:t> </a:t>
            </a:r>
            <a:r>
              <a:rPr lang="en-US" dirty="0" smtClean="0"/>
              <a:t>with Clustered Column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597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0" y="809625"/>
            <a:ext cx="12192000" cy="1905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-9525" y="-236071"/>
            <a:ext cx="12201525" cy="193899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balanced" dir="t"/>
            </a:scene3d>
            <a:sp3d extrusionH="57150" prstMaterial="plastic">
              <a:bevelT w="57150" h="38100" prst="artDeco"/>
              <a:bevelB w="50800" h="38100" prst="riblet"/>
            </a:sp3d>
          </a:bodyPr>
          <a:lstStyle/>
          <a:p>
            <a:pPr algn="ctr"/>
            <a:r>
              <a:rPr lang="en-US" sz="6600" b="1" dirty="0" smtClean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glow rad="63500">
                    <a:schemeClr val="accent6">
                      <a:satMod val="175000"/>
                      <a:alpha val="5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Dashboard with Video Formatting</a:t>
            </a:r>
          </a:p>
          <a:p>
            <a:pPr algn="ctr"/>
            <a:endParaRPr lang="en-US" sz="5400" b="1" dirty="0" smtClean="0">
              <a:ln w="13462" cap="flat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2" name="Crop Dashboard re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526" y="849068"/>
            <a:ext cx="12201525" cy="600893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533833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47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0" y="1247775"/>
            <a:ext cx="12192000" cy="1905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76274" y="-152400"/>
            <a:ext cx="10687051" cy="2339102"/>
          </a:xfrm>
          <a:prstGeom prst="rect">
            <a:avLst/>
          </a:prstGeom>
          <a:noFill/>
          <a:scene3d>
            <a:camera prst="obliqueBottomLeft"/>
            <a:lightRig rig="threePt" dir="t"/>
          </a:scene3d>
        </p:spPr>
        <p:txBody>
          <a:bodyPr wrap="square" rtlCol="0">
            <a:spAutoFit/>
            <a:scene3d>
              <a:camera prst="perspectiveAbove" fov="900000">
                <a:rot lat="21000000" lon="600000" rev="0"/>
              </a:camera>
              <a:lightRig rig="balanced" dir="t"/>
            </a:scene3d>
            <a:sp3d extrusionH="57150" prstMaterial="plastic">
              <a:bevelT w="57150" h="38100" prst="artDeco"/>
              <a:bevelB w="50800" h="38100" prst="riblet"/>
            </a:sp3d>
          </a:bodyPr>
          <a:lstStyle/>
          <a:p>
            <a:pPr algn="ctr"/>
            <a:r>
              <a:rPr lang="en-US" sz="8000" b="1" dirty="0" smtClean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glow rad="63500">
                    <a:schemeClr val="accent6">
                      <a:satMod val="175000"/>
                      <a:alpha val="5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Tool and Technology Use</a:t>
            </a:r>
          </a:p>
          <a:p>
            <a:pPr algn="ctr"/>
            <a:endParaRPr lang="en-US" sz="6600" b="1" dirty="0" smtClean="0">
              <a:ln w="13462" cap="flat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76250" y="1524000"/>
            <a:ext cx="11315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 smtClean="0"/>
              <a:t> </a:t>
            </a:r>
            <a:r>
              <a:rPr lang="en-US" sz="2800" dirty="0" smtClean="0"/>
              <a:t>In this project I will use Power BI Tools 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   </a:t>
            </a:r>
            <a:r>
              <a:rPr lang="en-US" sz="2400" dirty="0" smtClean="0"/>
              <a:t>Power BI is a powerful business intelligence tool developed by Microsoft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 This tools easily to use ,Data Visualization , Data Connectivity And Cost Savings.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98787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0" y="1247775"/>
            <a:ext cx="12192000" cy="19050"/>
          </a:xfrm>
          <a:prstGeom prst="line">
            <a:avLst/>
          </a:prstGeom>
          <a:ln w="254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562224" y="-114300"/>
            <a:ext cx="6124575" cy="233910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Above" fov="900000">
                <a:rot lat="21000000" lon="600000" rev="0"/>
              </a:camera>
              <a:lightRig rig="balanced" dir="t"/>
            </a:scene3d>
            <a:sp3d extrusionH="57150" prstMaterial="plastic">
              <a:bevelT w="57150" h="38100" prst="artDeco"/>
              <a:bevelB w="50800" h="38100" prst="riblet"/>
            </a:sp3d>
          </a:bodyPr>
          <a:lstStyle/>
          <a:p>
            <a:pPr algn="ctr"/>
            <a:r>
              <a:rPr lang="en-US" sz="8000" b="1" dirty="0" smtClean="0">
                <a:ln w="13462" cap="flat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effectLst>
                  <a:glow rad="63500">
                    <a:schemeClr val="accent6">
                      <a:satMod val="175000"/>
                      <a:alpha val="5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Conclusion</a:t>
            </a:r>
          </a:p>
          <a:p>
            <a:pPr algn="ctr"/>
            <a:endParaRPr lang="en-US" sz="6600" b="1" dirty="0" smtClean="0">
              <a:ln w="13462" cap="flat">
                <a:solidFill>
                  <a:schemeClr val="tx1"/>
                </a:solidFill>
                <a:prstDash val="solid"/>
              </a:ln>
              <a:solidFill>
                <a:srgbClr val="FF0000"/>
              </a:solidFill>
              <a:effectLst>
                <a:glow rad="63500">
                  <a:schemeClr val="accent6">
                    <a:satMod val="175000"/>
                    <a:alpha val="40000"/>
                  </a:schemeClr>
                </a:glow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44137" y="1523999"/>
            <a:ext cx="10972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Crop production is more nutrient efficient than extensive methods requiring less cropland and fewer animals for the same output .The agriculture industry faces challenges from urbanization and technological advancements , impacting soil quality and labor availability.</a:t>
            </a:r>
          </a:p>
          <a:p>
            <a:r>
              <a:rPr lang="en-US" dirty="0" smtClean="0"/>
              <a:t>To enhance crop production ,research on soil , water ,and nutrient management in underdeveloped countries is essential.</a:t>
            </a:r>
          </a:p>
          <a:p>
            <a:r>
              <a:rPr lang="en-US" dirty="0" smtClean="0"/>
              <a:t>Preserving agricultural land is crucial for smart growth , balancing urban expansion with maintaining a healthy agricultural base .</a:t>
            </a:r>
          </a:p>
          <a:p>
            <a:r>
              <a:rPr lang="en-US" dirty="0" smtClean="0"/>
              <a:t>The future prospects of crop production are influenced by various factors such as climate conditions ,soil quality ,</a:t>
            </a:r>
          </a:p>
          <a:p>
            <a:r>
              <a:rPr lang="en-US" dirty="0" smtClean="0"/>
              <a:t>Technology advancements , and government policies .</a:t>
            </a:r>
          </a:p>
          <a:p>
            <a:r>
              <a:rPr lang="en-US" dirty="0" smtClean="0"/>
              <a:t>To meet the increasing global food demand ,estimates suggest a need to increase food production by up to 68% by 2050 , driven by factors like population growth and changing dietary preferences. </a:t>
            </a:r>
          </a:p>
          <a:p>
            <a:r>
              <a:rPr lang="en-US" dirty="0" smtClean="0"/>
              <a:t>Increase Crop Production technology include precision Agriculture ,Industrial Automation ,Remote Monitoring with </a:t>
            </a:r>
          </a:p>
          <a:p>
            <a:r>
              <a:rPr lang="en-US" dirty="0" smtClean="0"/>
              <a:t>Sensors, Smart Farming Technologies .</a:t>
            </a:r>
          </a:p>
          <a:p>
            <a:r>
              <a:rPr lang="en-US" dirty="0" smtClean="0"/>
              <a:t>These technologies are transforming agriculture by increasing efficiency , sustainability , and productivity while </a:t>
            </a:r>
          </a:p>
          <a:p>
            <a:r>
              <a:rPr lang="en-US" dirty="0" smtClean="0"/>
              <a:t>Addressing challenges like labor shortages and environmental impact 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27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5006</TotalTime>
  <Words>556</Words>
  <Application>Microsoft Office PowerPoint</Application>
  <PresentationFormat>Widescreen</PresentationFormat>
  <Paragraphs>60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104</cp:revision>
  <dcterms:created xsi:type="dcterms:W3CDTF">2024-03-05T03:26:21Z</dcterms:created>
  <dcterms:modified xsi:type="dcterms:W3CDTF">2024-03-16T10:44:26Z</dcterms:modified>
</cp:coreProperties>
</file>

<file path=docProps/thumbnail.jpeg>
</file>